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3" r:id="rId2"/>
    <p:sldId id="259" r:id="rId3"/>
    <p:sldId id="265" r:id="rId4"/>
    <p:sldId id="268" r:id="rId5"/>
    <p:sldId id="264" r:id="rId6"/>
    <p:sldId id="266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8109528" y="176272"/>
            <a:ext cx="34709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</a:t>
            </a:r>
            <a:r>
              <a:rPr lang="ko-KR" altLang="en-US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.</a:t>
            </a:r>
            <a:r>
              <a:rPr lang="en-US" altLang="ko-KR" sz="1600" kern="120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</a:t>
            </a:r>
            <a:r>
              <a:rPr lang="ko-KR" altLang="en-US" sz="1600" kern="1200" dirty="0" err="1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웹</a:t>
            </a:r>
            <a:r>
              <a:rPr lang="ko-KR" altLang="ko-KR" sz="1600" kern="1200" dirty="0" err="1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프로그래밍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2021-01-13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spc="-150" dirty="0">
                <a:solidFill>
                  <a:srgbClr val="0070C0"/>
                </a:solidFill>
                <a:latin typeface="+mj-ea"/>
                <a:ea typeface="+mj-ea"/>
              </a:rPr>
              <a:t>1</a:t>
            </a:r>
            <a:r>
              <a:rPr lang="ko-KR" altLang="en-US" sz="2000" spc="-150" dirty="0">
                <a:solidFill>
                  <a:srgbClr val="0070C0"/>
                </a:solidFill>
                <a:latin typeface="+mj-ea"/>
                <a:ea typeface="+mj-ea"/>
              </a:rPr>
              <a:t>강</a:t>
            </a:r>
            <a:r>
              <a:rPr lang="en-US" altLang="ko-KR" sz="2000" spc="-150" dirty="0">
                <a:solidFill>
                  <a:srgbClr val="0070C0"/>
                </a:solidFill>
                <a:latin typeface="+mj-ea"/>
                <a:ea typeface="+mj-ea"/>
              </a:rPr>
              <a:t>. </a:t>
            </a:r>
            <a:r>
              <a:rPr lang="ko-KR" altLang="en-US" sz="2000" spc="-150" dirty="0" err="1">
                <a:solidFill>
                  <a:srgbClr val="0070C0"/>
                </a:solidFill>
                <a:latin typeface="+mj-ea"/>
                <a:ea typeface="+mj-ea"/>
              </a:rPr>
              <a:t>웹프로그래밍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109012" y="3900173"/>
            <a:ext cx="41954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웹프로그래밍이란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?</a:t>
            </a:r>
          </a:p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JAVA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웹프로그램의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 동작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필요한 학습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04432" y="4959417"/>
            <a:ext cx="2094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i="1" dirty="0"/>
              <a:t>Lecturer</a:t>
            </a:r>
            <a:r>
              <a:rPr lang="en-US" altLang="ko-KR" sz="1200" dirty="0"/>
              <a:t>  Kim </a:t>
            </a:r>
            <a:r>
              <a:rPr lang="en-US" altLang="ko-KR" sz="1200" dirty="0" err="1"/>
              <a:t>Myoung</a:t>
            </a:r>
            <a:r>
              <a:rPr lang="en-US" altLang="ko-KR" sz="1200" dirty="0"/>
              <a:t>-Ho</a:t>
            </a:r>
          </a:p>
          <a:p>
            <a:pPr algn="r"/>
            <a:r>
              <a:rPr lang="en-US" altLang="ko-KR" sz="1200" i="1" dirty="0"/>
              <a:t>Nickname</a:t>
            </a:r>
            <a:r>
              <a:rPr lang="en-US" altLang="ko-KR" sz="1200" dirty="0"/>
              <a:t>  </a:t>
            </a:r>
            <a:r>
              <a:rPr lang="ko-KR" altLang="en-US" sz="1200" dirty="0" err="1"/>
              <a:t>블스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blogstudy@naver.com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/>
          <p:cNvSpPr/>
          <p:nvPr/>
        </p:nvSpPr>
        <p:spPr>
          <a:xfrm>
            <a:off x="615462" y="2373923"/>
            <a:ext cx="10840915" cy="4164989"/>
          </a:xfrm>
          <a:prstGeom prst="roundRect">
            <a:avLst>
              <a:gd name="adj" fmla="val 5120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1-1.</a:t>
            </a:r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err="1">
                <a:solidFill>
                  <a:schemeClr val="tx1"/>
                </a:solidFill>
                <a:effectLst/>
                <a:latin typeface="+mn-ea"/>
                <a:ea typeface="+mn-ea"/>
              </a:rPr>
              <a:t>웹프로그래밍이란</a:t>
            </a:r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?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77008" y="1116906"/>
            <a:ext cx="106767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ko-KR" altLang="en-US" sz="1100" dirty="0" err="1">
                <a:latin typeface="+mn-ea"/>
              </a:rPr>
              <a:t>웹프로그래밍이란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웹어플리케이션을</a:t>
            </a:r>
            <a:r>
              <a:rPr lang="ko-KR" altLang="en-US" sz="1100" dirty="0">
                <a:latin typeface="+mn-ea"/>
              </a:rPr>
              <a:t> 구현하는 행위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 err="1">
                <a:latin typeface="+mn-ea"/>
              </a:rPr>
              <a:t>웹어플리케이션이란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웹을 기반으로 작동되는 프로그램 입니다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>
                <a:latin typeface="+mn-ea"/>
              </a:rPr>
              <a:t>웹이란</a:t>
            </a:r>
            <a:r>
              <a:rPr lang="en-US" altLang="ko-KR" sz="1100" dirty="0">
                <a:latin typeface="+mn-ea"/>
              </a:rPr>
              <a:t>, 1</a:t>
            </a:r>
            <a:r>
              <a:rPr lang="ko-KR" altLang="en-US" sz="1100" dirty="0">
                <a:latin typeface="+mn-ea"/>
              </a:rPr>
              <a:t>개 이상의 사이트가 연결되어있는 인터넷 서비스의 한가지 형태를 말합니다</a:t>
            </a:r>
            <a:r>
              <a:rPr lang="en-US" altLang="ko-KR" sz="1100" dirty="0"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ko-KR" altLang="en-US" sz="1100" dirty="0">
                <a:latin typeface="+mn-ea"/>
              </a:rPr>
              <a:t>인터넷이란</a:t>
            </a:r>
            <a:r>
              <a:rPr lang="en-US" altLang="ko-KR" sz="1100" dirty="0">
                <a:latin typeface="+mn-ea"/>
              </a:rPr>
              <a:t>, 1</a:t>
            </a:r>
            <a:r>
              <a:rPr lang="ko-KR" altLang="en-US" sz="1100" dirty="0">
                <a:latin typeface="+mn-ea"/>
              </a:rPr>
              <a:t>개 이상의 네트워크가 연결되어 있는 형태를 말합니다</a:t>
            </a:r>
            <a:r>
              <a:rPr lang="en-US" altLang="ko-KR" sz="1100" dirty="0">
                <a:latin typeface="+mn-ea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2576809"/>
            <a:ext cx="10676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프로토콜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(Protocol) :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네트워크상에서 약속한 통신규약 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(Http, FTP, SMTP, POP, DHCP) </a:t>
            </a:r>
          </a:p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IP :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네트워크상에서 컴퓨터를 식별할 수 있는 주소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DNS : IP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주소를 인간이 쉽게 외우도록 </a:t>
            </a: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맵핑한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문자열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  <a:p>
            <a:pPr marL="171450" indent="-171450">
              <a:buFontTx/>
              <a:buChar char="-"/>
            </a:pP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Port : IP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주소가 컴퓨터를 식별할 수 있게 해준다면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, Port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번호는 해당컴퓨터의 구동되고 있는 프로그램을 구분할 수 있는 번호 </a:t>
            </a:r>
            <a:endParaRPr lang="en-US" altLang="ko-KR" sz="12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7008" y="3843497"/>
            <a:ext cx="10676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+mn-ea"/>
              </a:rPr>
              <a:t>서울산업진흥원 웹사이트</a:t>
            </a:r>
            <a:endParaRPr lang="en-US" altLang="ko-KR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http://www.sba.seoul.kr:80/kr/index</a:t>
            </a:r>
          </a:p>
        </p:txBody>
      </p:sp>
      <p:cxnSp>
        <p:nvCxnSpPr>
          <p:cNvPr id="10" name="직선 연결선 9"/>
          <p:cNvCxnSpPr/>
          <p:nvPr/>
        </p:nvCxnSpPr>
        <p:spPr>
          <a:xfrm flipV="1">
            <a:off x="1932618" y="4858620"/>
            <a:ext cx="977730" cy="462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V="1">
            <a:off x="3412373" y="4858161"/>
            <a:ext cx="3873330" cy="6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7474703" y="4858161"/>
            <a:ext cx="464751" cy="46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 flipV="1">
            <a:off x="8256804" y="4858161"/>
            <a:ext cx="1836765" cy="4628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2421483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867502" y="5615864"/>
            <a:ext cx="110796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프로토콜</a:t>
            </a:r>
            <a:endParaRPr lang="en-US" altLang="ko-KR" sz="1100" b="1" dirty="0">
              <a:solidFill>
                <a:schemeClr val="bg1"/>
              </a:solidFill>
              <a:latin typeface="+mn-ea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5431383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3825720" y="5626602"/>
            <a:ext cx="32113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컴퓨터 주소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(DNS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를 통한 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IP</a:t>
            </a:r>
            <a:r>
              <a:rPr lang="ko-KR" altLang="en-US" sz="1100" b="1" dirty="0">
                <a:solidFill>
                  <a:schemeClr val="bg1"/>
                </a:solidFill>
                <a:latin typeface="+mn-ea"/>
              </a:rPr>
              <a:t>주소로 변경</a:t>
            </a:r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)</a:t>
            </a: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7693937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22016" y="5626602"/>
            <a:ext cx="94384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port</a:t>
            </a: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9096511" y="4858161"/>
            <a:ext cx="0" cy="76844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441283" y="5626602"/>
            <a:ext cx="13319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>
                <a:solidFill>
                  <a:schemeClr val="bg1"/>
                </a:solidFill>
                <a:latin typeface="+mn-ea"/>
              </a:rPr>
              <a:t>Information path</a:t>
            </a:r>
          </a:p>
        </p:txBody>
      </p:sp>
    </p:spTree>
    <p:extLst>
      <p:ext uri="{BB962C8B-B14F-4D97-AF65-F5344CB8AC3E}">
        <p14:creationId xmlns:p14="http://schemas.microsoft.com/office/powerpoint/2010/main" val="3743234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모서리가 둥근 직사각형 37"/>
          <p:cNvSpPr/>
          <p:nvPr/>
        </p:nvSpPr>
        <p:spPr>
          <a:xfrm>
            <a:off x="5686424" y="4165769"/>
            <a:ext cx="2438400" cy="2190581"/>
          </a:xfrm>
          <a:prstGeom prst="roundRect">
            <a:avLst>
              <a:gd name="adj" fmla="val 885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5686424" y="1724865"/>
            <a:ext cx="2438400" cy="2402934"/>
          </a:xfrm>
          <a:prstGeom prst="roundRect">
            <a:avLst>
              <a:gd name="adj" fmla="val 8854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1-2.</a:t>
            </a:r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JAVA</a:t>
            </a:r>
            <a:r>
              <a:rPr lang="ko-KR" altLang="en-US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웹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1116906"/>
            <a:ext cx="106767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플랫폼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(J2SE, J2EE, J2ME)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중에서 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J2EE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를 이용한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웹프로그래밍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입니다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769372" y="3744458"/>
            <a:ext cx="1564252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J2EE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3171823" y="3744458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컨테이너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6106600" y="3017849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Servlet</a:t>
            </a:r>
            <a:endParaRPr lang="ko-KR" altLang="en-US" dirty="0"/>
          </a:p>
        </p:txBody>
      </p:sp>
      <p:sp>
        <p:nvSpPr>
          <p:cNvPr id="24" name="직사각형 23"/>
          <p:cNvSpPr/>
          <p:nvPr/>
        </p:nvSpPr>
        <p:spPr>
          <a:xfrm>
            <a:off x="6106600" y="2109713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JSP</a:t>
            </a:r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6106600" y="5066175"/>
            <a:ext cx="1598048" cy="837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EJB</a:t>
            </a:r>
            <a:endParaRPr lang="ko-KR" altLang="en-US" dirty="0"/>
          </a:p>
        </p:txBody>
      </p:sp>
      <p:cxnSp>
        <p:nvCxnSpPr>
          <p:cNvPr id="30" name="직선 화살표 연결선 29"/>
          <p:cNvCxnSpPr/>
          <p:nvPr/>
        </p:nvCxnSpPr>
        <p:spPr>
          <a:xfrm flipV="1">
            <a:off x="4893696" y="3382361"/>
            <a:ext cx="600075" cy="609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4893696" y="4322359"/>
            <a:ext cx="600075" cy="543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2474346" y="4166835"/>
            <a:ext cx="600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324965" y="1750214"/>
            <a:ext cx="1161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>
                <a:latin typeface="+mn-ea"/>
              </a:rPr>
              <a:t>웹 컨테이너</a:t>
            </a:r>
            <a:endParaRPr lang="en-US" altLang="ko-KR" sz="1200" b="1" dirty="0"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324965" y="4208455"/>
            <a:ext cx="11613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latin typeface="+mn-ea"/>
              </a:rPr>
              <a:t>EJB </a:t>
            </a:r>
            <a:r>
              <a:rPr lang="ko-KR" altLang="en-US" sz="1200" b="1" dirty="0">
                <a:latin typeface="+mn-ea"/>
              </a:rPr>
              <a:t>컨테이너</a:t>
            </a:r>
            <a:endParaRPr lang="en-US" altLang="ko-KR" sz="1200" b="1" dirty="0">
              <a:latin typeface="+mn-ea"/>
            </a:endParaRPr>
          </a:p>
          <a:p>
            <a:pPr algn="ctr"/>
            <a:r>
              <a:rPr lang="en-US" altLang="ko-KR" sz="1200" b="1" dirty="0">
                <a:latin typeface="+mn-ea"/>
              </a:rPr>
              <a:t>(Enterprise Java Bean)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239125" y="2262932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JSP(Java Server Page) :</a:t>
            </a: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HTML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파일 내에 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언어를 삽입한 문서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(JSP 2.2)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8239125" y="3151528"/>
            <a:ext cx="3114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Servlet(Server Applet) :</a:t>
            </a: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언어로 이루어진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웹프로그래밍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문서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(Servlet 3.0)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171822" y="4651547"/>
            <a:ext cx="1598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컴포넌트 관리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(Tomcat 7)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69372" y="5707915"/>
            <a:ext cx="4000499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컴포넌트 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: </a:t>
            </a: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JSP, Servlet, HTML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등의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구성요소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99813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6250E60C-BB76-40BC-945D-35075D011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620" y="1433863"/>
            <a:ext cx="10607180" cy="3389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1-2.</a:t>
            </a:r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JAVA</a:t>
            </a:r>
            <a:r>
              <a:rPr lang="ko-KR" altLang="en-US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웹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3C11B4E6-058C-4F75-953D-60CC19FE2B25}"/>
              </a:ext>
            </a:extLst>
          </p:cNvPr>
          <p:cNvSpPr txBox="1"/>
          <p:nvPr/>
        </p:nvSpPr>
        <p:spPr>
          <a:xfrm>
            <a:off x="2181138" y="4075660"/>
            <a:ext cx="245797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  <a:latin typeface="+mn-ea"/>
              </a:rPr>
              <a:t>[ </a:t>
            </a:r>
            <a:r>
              <a:rPr lang="ko-KR" altLang="en-US" b="1" dirty="0">
                <a:solidFill>
                  <a:srgbClr val="FF0000"/>
                </a:solidFill>
                <a:latin typeface="+mn-ea"/>
              </a:rPr>
              <a:t>웹서버 </a:t>
            </a:r>
            <a:r>
              <a:rPr lang="en-US" altLang="ko-KR" b="1" dirty="0">
                <a:solidFill>
                  <a:srgbClr val="FF0000"/>
                </a:solidFill>
                <a:latin typeface="+mn-ea"/>
              </a:rPr>
              <a:t>]</a:t>
            </a:r>
          </a:p>
          <a:p>
            <a:r>
              <a:rPr lang="ko-KR" altLang="en-US" sz="1400" b="1" dirty="0">
                <a:solidFill>
                  <a:srgbClr val="FF0000"/>
                </a:solidFill>
                <a:latin typeface="+mn-ea"/>
              </a:rPr>
              <a:t>정적인 정보를 </a:t>
            </a:r>
            <a:endParaRPr lang="en-US" altLang="ko-KR" sz="1400" b="1" dirty="0">
              <a:solidFill>
                <a:srgbClr val="FF0000"/>
              </a:solidFill>
              <a:latin typeface="+mn-ea"/>
            </a:endParaRPr>
          </a:p>
          <a:p>
            <a:r>
              <a:rPr lang="ko-KR" altLang="en-US" sz="1400" b="1" dirty="0">
                <a:solidFill>
                  <a:srgbClr val="FF0000"/>
                </a:solidFill>
                <a:latin typeface="+mn-ea"/>
              </a:rPr>
              <a:t>클라이언트에 전달만 담당</a:t>
            </a:r>
            <a:endParaRPr lang="en-US" altLang="ko-KR" sz="14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31E3DF-D615-493E-8F1F-5A7D83BB00B4}"/>
              </a:ext>
            </a:extLst>
          </p:cNvPr>
          <p:cNvSpPr txBox="1"/>
          <p:nvPr/>
        </p:nvSpPr>
        <p:spPr>
          <a:xfrm>
            <a:off x="4723923" y="3980443"/>
            <a:ext cx="258296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[ 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 컨테이너 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스레드 생성 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 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스레드 풀 호출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서블릿에서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필요한 메서드 호출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파라미터 값 전달</a:t>
            </a:r>
            <a:b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</a:b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 request, response 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550B1B-7AAA-4E84-9452-B41C2DEAA9A7}"/>
              </a:ext>
            </a:extLst>
          </p:cNvPr>
          <p:cNvSpPr txBox="1"/>
          <p:nvPr/>
        </p:nvSpPr>
        <p:spPr>
          <a:xfrm>
            <a:off x="6888284" y="3811166"/>
            <a:ext cx="1232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스레드 풀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48120D1-D8B6-4D7C-80ED-C123D8E43F05}"/>
              </a:ext>
            </a:extLst>
          </p:cNvPr>
          <p:cNvSpPr txBox="1"/>
          <p:nvPr/>
        </p:nvSpPr>
        <p:spPr>
          <a:xfrm>
            <a:off x="8920265" y="3897160"/>
            <a:ext cx="14177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servlet</a:t>
            </a:r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이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한번 생성이 되면 재사용</a:t>
            </a:r>
            <a:endParaRPr lang="en-US" altLang="ko-KR" sz="12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8C3B05-EE11-454B-B814-5FBADF379724}"/>
              </a:ext>
            </a:extLst>
          </p:cNvPr>
          <p:cNvSpPr txBox="1"/>
          <p:nvPr/>
        </p:nvSpPr>
        <p:spPr>
          <a:xfrm>
            <a:off x="274423" y="5720121"/>
            <a:ext cx="3240566" cy="646331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컴포넌트 </a:t>
            </a:r>
            <a:r>
              <a:rPr lang="en-US" altLang="ko-KR" sz="12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: </a:t>
            </a:r>
          </a:p>
          <a:p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JSP, Servlet, HTML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등의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구성요소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BA9C56-476D-4396-980E-AC515F9E03FF}"/>
              </a:ext>
            </a:extLst>
          </p:cNvPr>
          <p:cNvSpPr txBox="1"/>
          <p:nvPr/>
        </p:nvSpPr>
        <p:spPr>
          <a:xfrm>
            <a:off x="1894706" y="1519221"/>
            <a:ext cx="2233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웹서버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algn="ctr"/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아파치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(</a:t>
            </a:r>
            <a:r>
              <a:rPr lang="en-US" altLang="ko-KR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Appach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), IIS, Nginx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935E550-62B7-415A-9D1A-48ABC45F8CD2}"/>
              </a:ext>
            </a:extLst>
          </p:cNvPr>
          <p:cNvSpPr txBox="1"/>
          <p:nvPr/>
        </p:nvSpPr>
        <p:spPr>
          <a:xfrm>
            <a:off x="6401722" y="5208421"/>
            <a:ext cx="4196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[ 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 </a:t>
            </a:r>
            <a:r>
              <a:rPr lang="ko-KR" altLang="en-US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어플레케이션</a:t>
            </a:r>
            <a:r>
              <a:rPr lang="ko-KR" alt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서버 </a:t>
            </a:r>
            <a:r>
              <a:rPr lang="en-US" altLang="ko-KR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- was]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트랙잭션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기능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보안기능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트래픽 관리 기능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DB 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커넥션 풀</a:t>
            </a:r>
            <a:r>
              <a:rPr lang="en-US" altLang="ko-KR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, </a:t>
            </a:r>
            <a:r>
              <a: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사용자 관리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533A0C2-F7F4-432C-ABD8-D00935160872}"/>
              </a:ext>
            </a:extLst>
          </p:cNvPr>
          <p:cNvSpPr txBox="1"/>
          <p:nvPr/>
        </p:nvSpPr>
        <p:spPr>
          <a:xfrm>
            <a:off x="5276678" y="1519221"/>
            <a:ext cx="19259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:  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제우스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,</a:t>
            </a:r>
            <a:r>
              <a:rPr lang="en-US" altLang="ko-KR" sz="16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Jboss</a:t>
            </a:r>
            <a:r>
              <a:rPr lang="en-US" altLang="ko-KR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등</a:t>
            </a:r>
            <a:endParaRPr lang="en-US" altLang="ko-KR" sz="1600" b="1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044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모서리가 둥근 직사각형 31"/>
          <p:cNvSpPr/>
          <p:nvPr/>
        </p:nvSpPr>
        <p:spPr>
          <a:xfrm>
            <a:off x="615462" y="1292367"/>
            <a:ext cx="10840915" cy="5063983"/>
          </a:xfrm>
          <a:prstGeom prst="roundRect">
            <a:avLst>
              <a:gd name="adj" fmla="val 5120"/>
            </a:avLst>
          </a:prstGeom>
          <a:solidFill>
            <a:schemeClr val="accent4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1-3.</a:t>
            </a:r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 err="1">
                <a:solidFill>
                  <a:schemeClr val="tx1"/>
                </a:solidFill>
                <a:effectLst/>
                <a:latin typeface="+mn-ea"/>
                <a:ea typeface="+mn-ea"/>
              </a:rPr>
              <a:t>웹프로그램의</a:t>
            </a:r>
            <a:r>
              <a:rPr lang="ko-KR" altLang="en-US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 동작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5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677008" y="1495253"/>
            <a:ext cx="106767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웹서버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클라이언트의 요청에 의해 정보를 제공해 주는 서버 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(</a:t>
            </a:r>
            <a:r>
              <a:rPr lang="en-US" altLang="ko-KR" sz="1200" dirty="0" err="1">
                <a:solidFill>
                  <a:schemeClr val="bg1"/>
                </a:solidFill>
                <a:latin typeface="+mn-ea"/>
              </a:rPr>
              <a:t>Aphach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, IIS).</a:t>
            </a:r>
          </a:p>
          <a:p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  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별도의 구현이 필요한 </a:t>
            </a: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로직이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있을 경우 </a:t>
            </a: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웹어플리케이션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서버에 요청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웹브라우저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: </a:t>
            </a: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웹서버에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정보를 요청하고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chemeClr val="bg1"/>
                </a:solidFill>
                <a:latin typeface="+mn-ea"/>
              </a:rPr>
              <a:t>웹서로부터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 정보를 받는 매개체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.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이때 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HTTP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프로토콜을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bg1"/>
                </a:solidFill>
                <a:latin typeface="+mn-ea"/>
              </a:rPr>
              <a:t>사용함</a:t>
            </a:r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.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797" y="2887230"/>
            <a:ext cx="2625090" cy="143559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5177" y="3281520"/>
            <a:ext cx="2625090" cy="1435596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7029176" y="2620101"/>
            <a:ext cx="1909646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웹어플리케이션</a:t>
            </a:r>
            <a:endParaRPr lang="en-US" altLang="ko-KR" dirty="0"/>
          </a:p>
          <a:p>
            <a:pPr algn="ctr"/>
            <a:r>
              <a:rPr lang="ko-KR" altLang="en-US" dirty="0"/>
              <a:t>서버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9498371" y="2620100"/>
            <a:ext cx="1081139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데이터베이스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5388488" y="2620099"/>
            <a:ext cx="1081139" cy="24085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웹서버</a:t>
            </a:r>
            <a:endParaRPr lang="ko-KR" altLang="en-US" dirty="0"/>
          </a:p>
        </p:txBody>
      </p:sp>
      <p:cxnSp>
        <p:nvCxnSpPr>
          <p:cNvPr id="35" name="직선 화살표 연결선 34"/>
          <p:cNvCxnSpPr/>
          <p:nvPr/>
        </p:nvCxnSpPr>
        <p:spPr>
          <a:xfrm flipV="1">
            <a:off x="4551008" y="3280494"/>
            <a:ext cx="587187" cy="102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/>
          <p:nvPr/>
        </p:nvCxnSpPr>
        <p:spPr>
          <a:xfrm>
            <a:off x="6599197" y="3280494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/>
          <p:cNvCxnSpPr/>
          <p:nvPr/>
        </p:nvCxnSpPr>
        <p:spPr>
          <a:xfrm>
            <a:off x="9072010" y="3280494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H="1">
            <a:off x="9069123" y="4195483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 flipH="1">
            <a:off x="6596411" y="4180542"/>
            <a:ext cx="29359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/>
          <p:nvPr/>
        </p:nvCxnSpPr>
        <p:spPr>
          <a:xfrm flipH="1">
            <a:off x="4476376" y="4180542"/>
            <a:ext cx="66181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4398371" y="2937701"/>
            <a:ext cx="817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request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398371" y="4224606"/>
            <a:ext cx="8178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latin typeface="+mn-ea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2593723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6360" y="2344911"/>
            <a:ext cx="5278264" cy="447498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1-4.</a:t>
            </a:r>
            <a:r>
              <a:rPr lang="en-US" altLang="ko-KR" sz="1600" b="1" kern="1200" baseline="0" dirty="0">
                <a:solidFill>
                  <a:schemeClr val="tx1"/>
                </a:solidFill>
                <a:effectLst/>
                <a:latin typeface="+mn-ea"/>
                <a:ea typeface="+mn-ea"/>
              </a:rPr>
              <a:t> </a:t>
            </a:r>
            <a:r>
              <a:rPr lang="ko-KR" altLang="en-US" sz="1600" b="1" kern="1200" dirty="0">
                <a:solidFill>
                  <a:schemeClr val="tx1"/>
                </a:solidFill>
                <a:effectLst/>
                <a:latin typeface="+mn-ea"/>
                <a:ea typeface="+mn-ea"/>
              </a:rPr>
              <a:t>필요한 학습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6</a:t>
            </a:fld>
            <a:endParaRPr lang="ko-KR" altLang="en-US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77008" y="1116906"/>
            <a:ext cx="106767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 : JAVA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선행 학습 필요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HTML :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웹어플리케이션을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구현하기 위한 기본 언어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JavaScript :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클라이언트 기능을 구현하기 위한 언어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Jquery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: JavaScript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의 대표적인 라이브러리로써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클라이언트 사이드 스크립트 언어를 단순화 할 수 있다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.</a:t>
            </a:r>
          </a:p>
          <a:p>
            <a:pPr marL="228600" indent="-228600">
              <a:buAutoNum type="arabicPeriod"/>
            </a:pP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CSS : </a:t>
            </a:r>
            <a:r>
              <a:rPr lang="ko-KR" altLang="en-US" sz="1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웹어플리케이션의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레이아웃</a:t>
            </a:r>
            <a:r>
              <a:rPr lang="en-US" altLang="ko-KR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 </a:t>
            </a:r>
            <a:r>
              <a: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+mn-ea"/>
              </a:rPr>
              <a:t>및 스타일을 지정하는 언어</a:t>
            </a:r>
            <a:endParaRPr lang="en-US" altLang="ko-KR" sz="1200" dirty="0">
              <a:solidFill>
                <a:schemeClr val="tx1">
                  <a:lumMod val="95000"/>
                  <a:lumOff val="5000"/>
                </a:schemeClr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063929" y="3588716"/>
            <a:ext cx="2417473" cy="1447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웹서버</a:t>
            </a:r>
            <a:endParaRPr lang="en-US" altLang="ko-KR" dirty="0"/>
          </a:p>
          <a:p>
            <a:pPr algn="ctr"/>
            <a:r>
              <a:rPr lang="ko-KR" altLang="en-US" dirty="0" err="1"/>
              <a:t>웹어플리케이션서버</a:t>
            </a:r>
            <a:endParaRPr lang="en-US" altLang="ko-KR" dirty="0"/>
          </a:p>
          <a:p>
            <a:pPr algn="ctr"/>
            <a:r>
              <a:rPr lang="ko-KR" altLang="en-US" dirty="0" err="1"/>
              <a:t>데이타베이스</a:t>
            </a:r>
            <a:endParaRPr lang="ko-KR" alt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1078259" y="2325972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latin typeface="+mn-ea"/>
              </a:rPr>
              <a:t>Javascript</a:t>
            </a:r>
            <a:r>
              <a:rPr lang="en-US" altLang="ko-KR" sz="1200" dirty="0">
                <a:latin typeface="+mn-ea"/>
              </a:rPr>
              <a:t> / CSS</a:t>
            </a:r>
          </a:p>
        </p:txBody>
      </p:sp>
      <p:cxnSp>
        <p:nvCxnSpPr>
          <p:cNvPr id="30" name="직선 화살표 연결선 29"/>
          <p:cNvCxnSpPr/>
          <p:nvPr/>
        </p:nvCxnSpPr>
        <p:spPr>
          <a:xfrm>
            <a:off x="2585516" y="2464472"/>
            <a:ext cx="169120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/>
          <p:nvPr/>
        </p:nvCxnSpPr>
        <p:spPr>
          <a:xfrm>
            <a:off x="2518841" y="4353084"/>
            <a:ext cx="201505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078259" y="4207563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err="1">
                <a:latin typeface="+mn-ea"/>
              </a:rPr>
              <a:t>DataBase</a:t>
            </a:r>
            <a:r>
              <a:rPr lang="en-US" altLang="ko-KR" sz="1200" dirty="0">
                <a:latin typeface="+mn-ea"/>
              </a:rPr>
              <a:t> </a:t>
            </a:r>
            <a:r>
              <a:rPr lang="ko-KR" altLang="en-US" sz="1200" dirty="0">
                <a:latin typeface="+mn-ea"/>
              </a:rPr>
              <a:t>자료</a:t>
            </a:r>
            <a:endParaRPr lang="en-US" altLang="ko-KR" sz="1200" dirty="0">
              <a:latin typeface="+mn-ea"/>
            </a:endParaRPr>
          </a:p>
        </p:txBody>
      </p:sp>
      <p:cxnSp>
        <p:nvCxnSpPr>
          <p:cNvPr id="45" name="직선 화살표 연결선 44"/>
          <p:cNvCxnSpPr/>
          <p:nvPr/>
        </p:nvCxnSpPr>
        <p:spPr>
          <a:xfrm>
            <a:off x="2585516" y="5998247"/>
            <a:ext cx="45453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078259" y="5855914"/>
            <a:ext cx="17621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latin typeface="+mn-ea"/>
              </a:rPr>
              <a:t>HTML</a:t>
            </a:r>
            <a:r>
              <a:rPr lang="ko-KR" altLang="en-US" sz="1200" dirty="0">
                <a:latin typeface="+mn-ea"/>
              </a:rPr>
              <a:t>문서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3" name="왼쪽/오른쪽 화살표 12"/>
          <p:cNvSpPr/>
          <p:nvPr/>
        </p:nvSpPr>
        <p:spPr>
          <a:xfrm>
            <a:off x="8430462" y="4210203"/>
            <a:ext cx="567629" cy="204238"/>
          </a:xfrm>
          <a:prstGeom prst="leftRightArrow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8338038" y="3947520"/>
            <a:ext cx="7524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</a:rPr>
              <a:t>request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353999" y="4426872"/>
            <a:ext cx="75247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>
                <a:latin typeface="+mn-ea"/>
              </a:rPr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3823179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446</Words>
  <Application>Microsoft Office PowerPoint</Application>
  <PresentationFormat>와이드스크린</PresentationFormat>
  <Paragraphs>92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lee-pc</cp:lastModifiedBy>
  <cp:revision>250</cp:revision>
  <dcterms:created xsi:type="dcterms:W3CDTF">2014-12-01T08:37:15Z</dcterms:created>
  <dcterms:modified xsi:type="dcterms:W3CDTF">2021-01-13T13:40:01Z</dcterms:modified>
</cp:coreProperties>
</file>

<file path=docProps/thumbnail.jpeg>
</file>